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4" r:id="rId2"/>
    <p:sldId id="290" r:id="rId3"/>
    <p:sldId id="291" r:id="rId4"/>
    <p:sldId id="292" r:id="rId5"/>
    <p:sldId id="293" r:id="rId6"/>
    <p:sldId id="294" r:id="rId7"/>
    <p:sldId id="295" r:id="rId8"/>
    <p:sldId id="271" r:id="rId9"/>
    <p:sldId id="285" r:id="rId10"/>
    <p:sldId id="289" r:id="rId11"/>
    <p:sldId id="270" r:id="rId12"/>
    <p:sldId id="286" r:id="rId13"/>
    <p:sldId id="288" r:id="rId14"/>
    <p:sldId id="262" r:id="rId15"/>
    <p:sldId id="266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9138" autoAdjust="0"/>
  </p:normalViewPr>
  <p:slideViewPr>
    <p:cSldViewPr snapToGrid="0" snapToObjects="1">
      <p:cViewPr varScale="1">
        <p:scale>
          <a:sx n="121" d="100"/>
          <a:sy n="121" d="100"/>
        </p:scale>
        <p:origin x="-11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B6002-C328-F344-B2E8-2CAD11C9B966}" type="datetimeFigureOut">
              <a:rPr lang="en-US" smtClean="0"/>
              <a:t>9/3/17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2F691-CAA7-E74A-A4B6-7E40D007F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826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B6002-C328-F344-B2E8-2CAD11C9B966}" type="datetimeFigureOut">
              <a:rPr lang="en-US" smtClean="0"/>
              <a:t>9/3/17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2F691-CAA7-E74A-A4B6-7E40D007F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752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B6002-C328-F344-B2E8-2CAD11C9B966}" type="datetimeFigureOut">
              <a:rPr lang="en-US" smtClean="0"/>
              <a:t>9/3/17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2F691-CAA7-E74A-A4B6-7E40D007F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171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B6002-C328-F344-B2E8-2CAD11C9B966}" type="datetimeFigureOut">
              <a:rPr lang="en-US" smtClean="0"/>
              <a:t>9/3/17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2F691-CAA7-E74A-A4B6-7E40D007F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146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B6002-C328-F344-B2E8-2CAD11C9B966}" type="datetimeFigureOut">
              <a:rPr lang="en-US" smtClean="0"/>
              <a:t>9/3/17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2F691-CAA7-E74A-A4B6-7E40D007F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115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B6002-C328-F344-B2E8-2CAD11C9B966}" type="datetimeFigureOut">
              <a:rPr lang="en-US" smtClean="0"/>
              <a:t>9/3/17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2F691-CAA7-E74A-A4B6-7E40D007F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974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B6002-C328-F344-B2E8-2CAD11C9B966}" type="datetimeFigureOut">
              <a:rPr lang="en-US" smtClean="0"/>
              <a:t>9/3/17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2F691-CAA7-E74A-A4B6-7E40D007F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269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B6002-C328-F344-B2E8-2CAD11C9B966}" type="datetimeFigureOut">
              <a:rPr lang="en-US" smtClean="0"/>
              <a:t>9/3/17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2F691-CAA7-E74A-A4B6-7E40D007F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876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B6002-C328-F344-B2E8-2CAD11C9B966}" type="datetimeFigureOut">
              <a:rPr lang="en-US" smtClean="0"/>
              <a:t>9/3/17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2F691-CAA7-E74A-A4B6-7E40D007F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051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B6002-C328-F344-B2E8-2CAD11C9B966}" type="datetimeFigureOut">
              <a:rPr lang="en-US" smtClean="0"/>
              <a:t>9/3/17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2F691-CAA7-E74A-A4B6-7E40D007F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420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B6002-C328-F344-B2E8-2CAD11C9B966}" type="datetimeFigureOut">
              <a:rPr lang="en-US" smtClean="0"/>
              <a:t>9/3/17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2F691-CAA7-E74A-A4B6-7E40D007F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827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8B6002-C328-F344-B2E8-2CAD11C9B966}" type="datetimeFigureOut">
              <a:rPr lang="en-US" smtClean="0"/>
              <a:t>9/3/17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52F691-CAA7-E74A-A4B6-7E40D007F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44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hyperlink" Target="https://search.edwardsnowden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hyperlink" Target="http://merkle.com/papers/DAOdemocracyDraft.pdf" TargetMode="External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26.png"/><Relationship Id="rId9" Type="http://schemas.openxmlformats.org/officeDocument/2006/relationships/image" Target="../media/image27.png"/><Relationship Id="rId10" Type="http://schemas.openxmlformats.org/officeDocument/2006/relationships/image" Target="../media/image28.png"/><Relationship Id="rId11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0.png"/><Relationship Id="rId3" Type="http://schemas.openxmlformats.org/officeDocument/2006/relationships/hyperlink" Target="https://arstechnica.com/information-technology/2015/08/nsa-preps-quantum-resistant-algorithms-to-head-off-crypto-apocolypse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hyperlink" Target="https://www.python.org/doc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marshallfoundation.org/library/wp-content/uploads/sites/16/2014/09/WFFvol05watermark.pdf" TargetMode="External"/><Relationship Id="rId4" Type="http://schemas.openxmlformats.org/officeDocument/2006/relationships/hyperlink" Target="http://marshallfoundation.org/library/wp-content/uploads/sites/16/2014/09/WFFvol06watermark.pdf" TargetMode="External"/><Relationship Id="rId5" Type="http://schemas.openxmlformats.org/officeDocument/2006/relationships/hyperlink" Target="http://marshallfoundation.org/library/wp-content/uploads/sites/16/2014/09/WFFvol07watermark.pdf" TargetMode="External"/><Relationship Id="rId6" Type="http://schemas.openxmlformats.org/officeDocument/2006/relationships/hyperlink" Target="http://marshallfoundation.org/library/wp-content/uploads/sites/16/2014/09/WFFvol08watermark.pdf" TargetMode="External"/><Relationship Id="rId7" Type="http://schemas.openxmlformats.org/officeDocument/2006/relationships/hyperlink" Target="https://cseweb.ucsd.edu/~mihir/cse107/index.html" TargetMode="External"/><Relationship Id="rId8" Type="http://schemas.openxmlformats.org/officeDocument/2006/relationships/hyperlink" Target="https://search.edwardsnowden.com/" TargetMode="External"/><Relationship Id="rId9" Type="http://schemas.openxmlformats.org/officeDocument/2006/relationships/hyperlink" Target="https://www.iacr.org/museum/shannon/shannon45.pdf" TargetMode="External"/><Relationship Id="rId10" Type="http://schemas.openxmlformats.org/officeDocument/2006/relationships/hyperlink" Target="https://archive.org/details/Cryptography_593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sa.gov/about/cryptologic-heritage/historical-figures-publications/publications/wwii/sigsaly-start-digital.shtml" TargetMode="External"/><Relationship Id="rId4" Type="http://schemas.openxmlformats.org/officeDocument/2006/relationships/hyperlink" Target="https://usfca.instructure.com/files/63952807/download?download_frd=1" TargetMode="External"/><Relationship Id="rId5" Type="http://schemas.openxmlformats.org/officeDocument/2006/relationships/hyperlink" Target="http://www.cryptomuseum.com/crypto/usa/sigsaly/index.htm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hyperlink" Target="https://search.edwardsnowden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1" Type="http://schemas.openxmlformats.org/officeDocument/2006/relationships/hyperlink" Target="https://www.dailydot.com/layer8/encryption-crypto-wars-backdoors-timeline-security-privacy/" TargetMode="External"/><Relationship Id="rId12" Type="http://schemas.openxmlformats.org/officeDocument/2006/relationships/hyperlink" Target="file://localhost/Governancehttp/::merkle.com:papers:DAOdemocracyDraft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hyperlink" Target="http://www.hit.bme.hu/~buttyan/courses/BMEVIHIM219/2009/Chaum.BlindSigForPayment.1982.PDF" TargetMode="External"/><Relationship Id="rId6" Type="http://schemas.openxmlformats.org/officeDocument/2006/relationships/hyperlink" Target="http://homepages.inf.ed.ac.uk/dts/pm/Papers/chaum-sciam.html" TargetMode="External"/><Relationship Id="rId7" Type="http://schemas.openxmlformats.org/officeDocument/2006/relationships/hyperlink" Target="https://www.activism.net/cypherpunk/crypto-anarchy.html" TargetMode="External"/><Relationship Id="rId8" Type="http://schemas.openxmlformats.org/officeDocument/2006/relationships/hyperlink" Target="https://www.activism.net/cypherpunk/manifesto.html" TargetMode="External"/><Relationship Id="rId9" Type="http://schemas.openxmlformats.org/officeDocument/2006/relationships/hyperlink" Target="https://www.wired.com/1993/02/crypto-rebels/" TargetMode="External"/><Relationship Id="rId10" Type="http://schemas.openxmlformats.org/officeDocument/2006/relationships/hyperlink" Target="https://bitcoin.org/bitcoin.pdf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9764" y="-282209"/>
            <a:ext cx="9429750" cy="7242831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Cryptography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722313" y="5018881"/>
            <a:ext cx="7772400" cy="1500187"/>
          </a:xfrm>
        </p:spPr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CS-486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August 28</a:t>
            </a:r>
            <a:r>
              <a:rPr lang="en-US" baseline="30000" dirty="0" smtClean="0">
                <a:solidFill>
                  <a:srgbClr val="FFFFFF"/>
                </a:solidFill>
              </a:rPr>
              <a:t>th</a:t>
            </a:r>
            <a:r>
              <a:rPr lang="en-US" dirty="0" smtClean="0">
                <a:solidFill>
                  <a:srgbClr val="FFFFFF"/>
                </a:solidFill>
              </a:rPr>
              <a:t>, 2017	                                                                       Paul A. Lambert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86744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048"/>
            <a:ext cx="8229600" cy="719289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r>
              <a:rPr lang="en-US" b="1" dirty="0" smtClean="0"/>
              <a:t>US Export Controls Today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01545"/>
            <a:ext cx="8229600" cy="1424618"/>
          </a:xfrm>
        </p:spPr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316" y="1008347"/>
            <a:ext cx="7519063" cy="562215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7200" y="6423866"/>
            <a:ext cx="79361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www.bis.doc.gov</a:t>
            </a:r>
            <a:r>
              <a:rPr lang="en-US" dirty="0"/>
              <a:t>/</a:t>
            </a:r>
            <a:r>
              <a:rPr lang="en-US" dirty="0" err="1"/>
              <a:t>index.php</a:t>
            </a:r>
            <a:r>
              <a:rPr lang="en-US" dirty="0"/>
              <a:t>/</a:t>
            </a:r>
            <a:r>
              <a:rPr lang="en-US" dirty="0" err="1"/>
              <a:t>regulations#ear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606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Contemporary </a:t>
            </a:r>
            <a:r>
              <a:rPr lang="en-US" dirty="0" err="1" smtClean="0"/>
              <a:t>Cryptoanalysis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33" y="1554762"/>
            <a:ext cx="9144000" cy="482155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620143" y="6500426"/>
            <a:ext cx="36984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https://search.edwardsnowden.com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367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Crypto Currencies and </a:t>
            </a:r>
            <a:br>
              <a:rPr lang="en-US" sz="3200" dirty="0" smtClean="0"/>
            </a:br>
            <a:r>
              <a:rPr lang="en-US" sz="3200" dirty="0" smtClean="0"/>
              <a:t>Distributed Autonomous Organizations (DAO)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1831"/>
            <a:ext cx="1344392" cy="13443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438" y="1874300"/>
            <a:ext cx="1137285" cy="15379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542584" y="6158824"/>
            <a:ext cx="62582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http://merkle.com/papers/</a:t>
            </a:r>
            <a:r>
              <a:rPr lang="en-US" dirty="0" smtClean="0">
                <a:hlinkClick r:id="rId4"/>
              </a:rPr>
              <a:t>DAOdemocracyDraft.pdf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9136" y="1874300"/>
            <a:ext cx="3391684" cy="11340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01592" y="3404602"/>
            <a:ext cx="1240336" cy="124033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2694" y="1874300"/>
            <a:ext cx="1253287" cy="125328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05743" y="1759749"/>
            <a:ext cx="1405687" cy="140568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42584" y="4510439"/>
            <a:ext cx="1648385" cy="164838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27988" y="3001044"/>
            <a:ext cx="1570787" cy="157078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11848" y="3663987"/>
            <a:ext cx="1933380" cy="225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30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3068" y="0"/>
            <a:ext cx="9930136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Post-Quantum Cryptography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08010" y="5858642"/>
            <a:ext cx="84359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https://arstechnica.com/information-technology/2015/08/nsa-preps-quantum-resistant-algorithms-to-head-off-crypto-apocolypse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32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>
                <a:hlinkClick r:id="rId3"/>
              </a:rPr>
              <a:t>Python Documentation</a:t>
            </a:r>
            <a:r>
              <a:rPr lang="en-US" sz="2400" dirty="0" smtClean="0"/>
              <a:t> (Python Web Site)</a:t>
            </a:r>
            <a:endParaRPr lang="en-US" sz="2400" dirty="0" smtClean="0">
              <a:hlinkClick r:id="rId3"/>
            </a:endParaRPr>
          </a:p>
          <a:p>
            <a:r>
              <a:rPr lang="en-US" sz="2400" dirty="0" smtClean="0">
                <a:hlinkClick r:id="rId3"/>
              </a:rPr>
              <a:t>Transforming Code into Beautiful, Idiomatic Python</a:t>
            </a:r>
            <a:r>
              <a:rPr lang="en-US" sz="2400" dirty="0" smtClean="0"/>
              <a:t> (Video)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66519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>
            <a:normAutofit fontScale="92500" lnSpcReduction="20000"/>
          </a:bodyPr>
          <a:lstStyle/>
          <a:p>
            <a:endParaRPr lang="en-US" sz="2400" dirty="0" smtClean="0">
              <a:hlinkClick r:id="rId3"/>
            </a:endParaRPr>
          </a:p>
          <a:p>
            <a:r>
              <a:rPr lang="en-US" sz="2400" dirty="0">
                <a:hlinkClick r:id="rId3"/>
              </a:rPr>
              <a:t>https://marshallfoundation.org/blog/friedman-collection-folger/</a:t>
            </a:r>
          </a:p>
          <a:p>
            <a:r>
              <a:rPr lang="en-US" sz="2400" dirty="0" smtClean="0">
                <a:hlinkClick r:id="rId3"/>
              </a:rPr>
              <a:t>http</a:t>
            </a:r>
            <a:r>
              <a:rPr lang="en-US" sz="2400" dirty="0">
                <a:hlinkClick r:id="rId3"/>
              </a:rPr>
              <a:t>://marshallfoundation.org/library/wp-content/uploads/sites/16/2014/09/WFFvol05watermark.pdf</a:t>
            </a:r>
            <a:r>
              <a:rPr lang="en-US" sz="2400" dirty="0"/>
              <a:t> </a:t>
            </a:r>
          </a:p>
          <a:p>
            <a:r>
              <a:rPr lang="en-US" sz="2400" dirty="0">
                <a:hlinkClick r:id="rId4"/>
              </a:rPr>
              <a:t>http://marshallfoundation.org/library/wp-content/uploads/sites/16/2014/09/WFFvol06watermark.pdf</a:t>
            </a:r>
            <a:r>
              <a:rPr lang="en-US" sz="2400" dirty="0"/>
              <a:t> </a:t>
            </a:r>
          </a:p>
          <a:p>
            <a:r>
              <a:rPr lang="en-US" sz="2400" dirty="0">
                <a:hlinkClick r:id="rId5"/>
              </a:rPr>
              <a:t>http://marshallfoundation.org/library/wp-content/uploads/sites/16/2014/09/</a:t>
            </a:r>
            <a:r>
              <a:rPr lang="en-US" sz="2400" dirty="0" smtClean="0">
                <a:hlinkClick r:id="rId5"/>
              </a:rPr>
              <a:t>WFFvol07watermark.pdf</a:t>
            </a:r>
            <a:endParaRPr lang="en-US" sz="2400" dirty="0" smtClean="0"/>
          </a:p>
          <a:p>
            <a:r>
              <a:rPr lang="en-US" sz="2400" dirty="0">
                <a:hlinkClick r:id="rId6"/>
              </a:rPr>
              <a:t>http://marshallfoundation.org/library/wp-content/uploads/sites/16/2014/09/</a:t>
            </a:r>
            <a:r>
              <a:rPr lang="en-US" sz="2400" dirty="0" smtClean="0">
                <a:hlinkClick r:id="rId6"/>
              </a:rPr>
              <a:t>WFFvol08watermark.pdf</a:t>
            </a:r>
            <a:r>
              <a:rPr lang="en-US" sz="2400" dirty="0" smtClean="0"/>
              <a:t> </a:t>
            </a:r>
            <a:endParaRPr lang="en-US" sz="2400" dirty="0"/>
          </a:p>
          <a:p>
            <a:r>
              <a:rPr lang="en-US" sz="2400" dirty="0">
                <a:hlinkClick r:id="rId7"/>
              </a:rPr>
              <a:t>https://cseweb.ucsd.edu/~mihir/cse107/</a:t>
            </a:r>
            <a:r>
              <a:rPr lang="en-US" sz="2400" dirty="0" smtClean="0">
                <a:hlinkClick r:id="rId7"/>
              </a:rPr>
              <a:t>index.html</a:t>
            </a:r>
            <a:r>
              <a:rPr lang="en-US" sz="2400" dirty="0" smtClean="0"/>
              <a:t> </a:t>
            </a:r>
          </a:p>
          <a:p>
            <a:r>
              <a:rPr lang="en-US" sz="2400" dirty="0">
                <a:hlinkClick r:id="rId8"/>
              </a:rPr>
              <a:t>https://search.edwardsnowden.com</a:t>
            </a:r>
            <a:r>
              <a:rPr lang="en-US" sz="2400" dirty="0" smtClean="0">
                <a:hlinkClick r:id="rId8"/>
              </a:rPr>
              <a:t>/</a:t>
            </a:r>
            <a:r>
              <a:rPr lang="en-US" sz="2400" dirty="0" smtClean="0"/>
              <a:t> </a:t>
            </a:r>
          </a:p>
          <a:p>
            <a:r>
              <a:rPr lang="en-US" sz="1800" b="1" dirty="0" smtClean="0"/>
              <a:t>[MTC] </a:t>
            </a:r>
            <a:r>
              <a:rPr lang="en-US" sz="1800" dirty="0" smtClean="0">
                <a:hlinkClick r:id="rId9"/>
              </a:rPr>
              <a:t>A </a:t>
            </a:r>
            <a:r>
              <a:rPr lang="en-US" sz="1800" dirty="0">
                <a:hlinkClick r:id="rId9"/>
              </a:rPr>
              <a:t>Mathamatical </a:t>
            </a:r>
            <a:r>
              <a:rPr lang="en-US" sz="1800" dirty="0" smtClean="0">
                <a:hlinkClick r:id="rId9"/>
              </a:rPr>
              <a:t>Theory </a:t>
            </a:r>
            <a:r>
              <a:rPr lang="en-US" sz="1800" dirty="0">
                <a:hlinkClick r:id="rId9"/>
              </a:rPr>
              <a:t>of </a:t>
            </a:r>
            <a:r>
              <a:rPr lang="en-US" sz="1800" dirty="0" smtClean="0">
                <a:hlinkClick r:id="rId9"/>
              </a:rPr>
              <a:t>Cryptography</a:t>
            </a:r>
            <a:r>
              <a:rPr lang="en-US" sz="1800" dirty="0" smtClean="0"/>
              <a:t>, Claude Shannon, 1945</a:t>
            </a:r>
            <a:endParaRPr lang="en-US" sz="1800" dirty="0"/>
          </a:p>
          <a:p>
            <a:r>
              <a:rPr lang="en-US" sz="1800" dirty="0" smtClean="0"/>
              <a:t>[C22] Cryptography, Andre Lange, 1922</a:t>
            </a:r>
            <a:br>
              <a:rPr lang="en-US" sz="1800" dirty="0" smtClean="0"/>
            </a:br>
            <a:r>
              <a:rPr lang="en-US" sz="1800" dirty="0" smtClean="0">
                <a:hlinkClick r:id="rId10"/>
              </a:rPr>
              <a:t>https://archive.org/details/Cryptography_593</a:t>
            </a:r>
            <a:r>
              <a:rPr lang="en-US" sz="1800" dirty="0" smtClean="0"/>
              <a:t>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38520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6858000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8688" b="8688"/>
          <a:stretch>
            <a:fillRect/>
          </a:stretch>
        </p:blipFill>
        <p:spPr>
          <a:xfrm>
            <a:off x="0" y="1885541"/>
            <a:ext cx="3714203" cy="2042668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3228" y="2822090"/>
            <a:ext cx="4670772" cy="40359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674569"/>
            <a:ext cx="3672148" cy="206558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Rotor Machines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33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9" y="-333518"/>
            <a:ext cx="9132122" cy="72556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3339" y="192416"/>
            <a:ext cx="5649491" cy="1143000"/>
          </a:xfrm>
        </p:spPr>
        <p:txBody>
          <a:bodyPr/>
          <a:lstStyle/>
          <a:p>
            <a:r>
              <a:rPr lang="en-US" dirty="0" smtClean="0"/>
              <a:t>SIGSALY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696" y="5453358"/>
            <a:ext cx="8967304" cy="683128"/>
          </a:xfrm>
          <a:solidFill>
            <a:schemeClr val="bg1"/>
          </a:solidFill>
        </p:spPr>
        <p:txBody>
          <a:bodyPr>
            <a:normAutofit fontScale="92500" lnSpcReduction="20000"/>
          </a:bodyPr>
          <a:lstStyle/>
          <a:p>
            <a:r>
              <a:rPr lang="en-US" sz="1400" dirty="0" smtClean="0"/>
              <a:t>1945 </a:t>
            </a:r>
            <a:r>
              <a:rPr lang="mr-IN" sz="1400" dirty="0" smtClean="0">
                <a:hlinkClick r:id="rId3"/>
              </a:rPr>
              <a:t>–</a:t>
            </a:r>
            <a:r>
              <a:rPr lang="en-US" sz="1400" dirty="0" smtClean="0"/>
              <a:t> </a:t>
            </a:r>
            <a:r>
              <a:rPr lang="en-US" sz="1400" dirty="0" smtClean="0">
                <a:hlinkClick r:id="rId4"/>
              </a:rPr>
              <a:t>The Mathematical Theory of Cryptography</a:t>
            </a:r>
            <a:r>
              <a:rPr lang="en-US" sz="1400" dirty="0" smtClean="0"/>
              <a:t>, Claude Shannon</a:t>
            </a:r>
            <a:endParaRPr lang="en-US" sz="1400" dirty="0" smtClean="0">
              <a:hlinkClick r:id="rId3"/>
            </a:endParaRPr>
          </a:p>
          <a:p>
            <a:r>
              <a:rPr lang="en-US" sz="1400" dirty="0" smtClean="0">
                <a:hlinkClick r:id="rId3"/>
              </a:rPr>
              <a:t>https</a:t>
            </a:r>
            <a:r>
              <a:rPr lang="en-US" sz="1400" dirty="0">
                <a:hlinkClick r:id="rId3"/>
              </a:rPr>
              <a:t>://www.nsa.gov/about/cryptologic-heritage/historical-figures-publications/publications/wwii/sigsaly-start-</a:t>
            </a:r>
            <a:r>
              <a:rPr lang="en-US" sz="1400" dirty="0" smtClean="0">
                <a:hlinkClick r:id="rId3"/>
              </a:rPr>
              <a:t>digital.shtml</a:t>
            </a:r>
            <a:endParaRPr lang="en-US" sz="1400" dirty="0" smtClean="0"/>
          </a:p>
          <a:p>
            <a:r>
              <a:rPr lang="en-US" sz="1400" dirty="0">
                <a:hlinkClick r:id="rId5"/>
              </a:rPr>
              <a:t>http://www.cryptomuseum.com/crypto/usa/sigsaly/</a:t>
            </a:r>
            <a:r>
              <a:rPr lang="en-US" sz="1400" dirty="0" smtClean="0">
                <a:hlinkClick r:id="rId5"/>
              </a:rPr>
              <a:t>index.htm</a:t>
            </a:r>
            <a:r>
              <a:rPr lang="en-US" sz="1400" dirty="0" smtClean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208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32246"/>
            <a:ext cx="4742346" cy="212280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1011" y="32246"/>
            <a:ext cx="4472989" cy="29773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05326" y="1583551"/>
            <a:ext cx="6598851" cy="1143000"/>
          </a:xfrm>
        </p:spPr>
        <p:txBody>
          <a:bodyPr/>
          <a:lstStyle/>
          <a:p>
            <a:r>
              <a:rPr lang="en-US" dirty="0" smtClean="0"/>
              <a:t>COMSEC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2507991"/>
            <a:ext cx="4472989" cy="29773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0592" y="3604579"/>
            <a:ext cx="4783408" cy="3253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543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Contemporary </a:t>
            </a:r>
            <a:br>
              <a:rPr lang="en-US" dirty="0" smtClean="0"/>
            </a:br>
            <a:r>
              <a:rPr lang="en-US" dirty="0" smtClean="0"/>
              <a:t>Cryptographic Protocols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9573"/>
            <a:ext cx="9144000" cy="46971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260641" y="3188752"/>
            <a:ext cx="231772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Times"/>
                <a:cs typeface="Times"/>
              </a:rPr>
              <a:t>PGP, </a:t>
            </a:r>
            <a:r>
              <a:rPr lang="en-US" b="1" dirty="0" err="1" smtClean="0">
                <a:solidFill>
                  <a:srgbClr val="FF0000"/>
                </a:solidFill>
                <a:latin typeface="Times"/>
                <a:cs typeface="Times"/>
              </a:rPr>
              <a:t>Bitcoin</a:t>
            </a:r>
            <a:r>
              <a:rPr lang="en-US" b="1" dirty="0" smtClean="0">
                <a:solidFill>
                  <a:srgbClr val="FF0000"/>
                </a:solidFill>
                <a:latin typeface="Times"/>
                <a:cs typeface="Times"/>
              </a:rPr>
              <a:t>, </a:t>
            </a:r>
            <a:r>
              <a:rPr lang="en-US" b="1" dirty="0" err="1" smtClean="0">
                <a:solidFill>
                  <a:srgbClr val="FF0000"/>
                </a:solidFill>
                <a:latin typeface="Times"/>
                <a:cs typeface="Times"/>
              </a:rPr>
              <a:t>DNSsec</a:t>
            </a:r>
            <a:endParaRPr lang="en-US" b="1" dirty="0">
              <a:solidFill>
                <a:srgbClr val="FF0000"/>
              </a:solidFill>
              <a:latin typeface="Times"/>
              <a:cs typeface="Time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285425" y="3710484"/>
            <a:ext cx="1190049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Times"/>
                <a:cs typeface="Times"/>
              </a:rPr>
              <a:t>TLS, RTP</a:t>
            </a:r>
            <a:endParaRPr lang="en-US" b="1" dirty="0">
              <a:solidFill>
                <a:srgbClr val="FF0000"/>
              </a:solidFill>
              <a:latin typeface="Times"/>
              <a:cs typeface="Time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643092" y="4315794"/>
            <a:ext cx="71023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solidFill>
                  <a:srgbClr val="FF0000"/>
                </a:solidFill>
                <a:latin typeface="Times"/>
                <a:cs typeface="Times"/>
              </a:rPr>
              <a:t>IPsec</a:t>
            </a:r>
            <a:endParaRPr lang="en-US" b="1" dirty="0">
              <a:solidFill>
                <a:srgbClr val="FF0000"/>
              </a:solidFill>
              <a:latin typeface="Times"/>
              <a:cs typeface="Time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381595" y="5165359"/>
            <a:ext cx="112952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Times"/>
                <a:cs typeface="Times"/>
              </a:rPr>
              <a:t>WPA, BT</a:t>
            </a:r>
            <a:endParaRPr lang="en-US" b="1" dirty="0">
              <a:solidFill>
                <a:srgbClr val="FF0000"/>
              </a:solidFill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3740113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Contemporary 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Cryptographic Protocols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77" y="1819105"/>
            <a:ext cx="3758949" cy="261910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7691" y="1678000"/>
            <a:ext cx="3355958" cy="19019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1726" y="4148163"/>
            <a:ext cx="3964218" cy="234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345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Contemporary </a:t>
            </a:r>
            <a:r>
              <a:rPr lang="en-US" dirty="0" err="1" smtClean="0"/>
              <a:t>Cryptoanalysis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33" y="1554762"/>
            <a:ext cx="9144000" cy="482155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620143" y="6500426"/>
            <a:ext cx="36984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https://search.edwardsnowden.com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9962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9764" y="-282209"/>
            <a:ext cx="9429750" cy="724283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9764" y="-128933"/>
            <a:ext cx="1677313" cy="27828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7644" y="0"/>
            <a:ext cx="6929156" cy="1143000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Cypherpunks</a:t>
            </a:r>
            <a:r>
              <a:rPr lang="en-US" dirty="0">
                <a:solidFill>
                  <a:schemeClr val="bg1"/>
                </a:solidFill>
              </a:rPr>
              <a:t> Write Code.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9764" y="2653881"/>
            <a:ext cx="1677312" cy="279552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87549" y="1157721"/>
            <a:ext cx="7752437" cy="4670834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</a:rPr>
              <a:t>1977 - "A new kind of cipher that would take millions of years to </a:t>
            </a:r>
            <a:r>
              <a:rPr lang="en-US" sz="2400" dirty="0" smtClean="0">
                <a:solidFill>
                  <a:srgbClr val="FFFFFF"/>
                </a:solidFill>
              </a:rPr>
              <a:t>break”, Martin Gardner, Scientific American </a:t>
            </a:r>
            <a:r>
              <a:rPr lang="en-US" sz="2400" dirty="0">
                <a:solidFill>
                  <a:srgbClr val="FFFFFF"/>
                </a:solidFill>
              </a:rPr>
              <a:t>(August 1977</a:t>
            </a:r>
            <a:r>
              <a:rPr lang="en-US" sz="2400" dirty="0" smtClean="0">
                <a:solidFill>
                  <a:srgbClr val="FFFFFF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</a:rPr>
              <a:t>1982 - </a:t>
            </a:r>
            <a:r>
              <a:rPr lang="en-US" sz="2400" dirty="0" smtClean="0">
                <a:solidFill>
                  <a:srgbClr val="FFFFFF"/>
                </a:solidFill>
                <a:hlinkClick r:id="rId5"/>
              </a:rPr>
              <a:t>Blind Signatures for Untraceable Payments</a:t>
            </a:r>
            <a:r>
              <a:rPr lang="en-US" sz="2400" dirty="0" smtClean="0">
                <a:solidFill>
                  <a:srgbClr val="FFFFFF"/>
                </a:solidFill>
              </a:rPr>
              <a:t>, David </a:t>
            </a:r>
            <a:r>
              <a:rPr lang="en-US" sz="2400" dirty="0" err="1" smtClean="0">
                <a:solidFill>
                  <a:srgbClr val="FFFFFF"/>
                </a:solidFill>
              </a:rPr>
              <a:t>Chaum</a:t>
            </a:r>
            <a:endParaRPr lang="en-US" sz="2400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FFFFFF"/>
                </a:solidFill>
              </a:rPr>
              <a:t>1984 </a:t>
            </a:r>
            <a:r>
              <a:rPr lang="mr-IN" sz="2400" dirty="0">
                <a:solidFill>
                  <a:srgbClr val="FFFFFF"/>
                </a:solidFill>
              </a:rPr>
              <a:t>–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Neuromancer</a:t>
            </a:r>
            <a:r>
              <a:rPr lang="en-US" sz="2400" dirty="0">
                <a:solidFill>
                  <a:srgbClr val="FFFFFF"/>
                </a:solidFill>
              </a:rPr>
              <a:t>, William Gibson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</a:rPr>
              <a:t>1988 - Islands in the Net, Bruce Sterling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</a:rPr>
              <a:t>1989 - Commercial Internet, MCI and </a:t>
            </a:r>
            <a:r>
              <a:rPr lang="en-US" sz="2400" dirty="0" err="1">
                <a:solidFill>
                  <a:srgbClr val="FFFFFF"/>
                </a:solidFill>
              </a:rPr>
              <a:t>Compuserve</a:t>
            </a:r>
            <a:endParaRPr lang="en-US" sz="2400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</a:rPr>
              <a:t>1990 - World Wide Web, Tim Berners-</a:t>
            </a:r>
            <a:r>
              <a:rPr lang="en-US" sz="2400" dirty="0" smtClean="0">
                <a:solidFill>
                  <a:srgbClr val="FFFFFF"/>
                </a:solidFill>
              </a:rPr>
              <a:t>Lee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</a:rPr>
              <a:t>1992 - </a:t>
            </a:r>
            <a:r>
              <a:rPr lang="en-US" sz="2400" dirty="0">
                <a:solidFill>
                  <a:srgbClr val="FFFFFF"/>
                </a:solidFill>
                <a:hlinkClick r:id="rId6"/>
              </a:rPr>
              <a:t>Achieving Electronic </a:t>
            </a:r>
            <a:r>
              <a:rPr lang="en-US" sz="2400" dirty="0" smtClean="0">
                <a:solidFill>
                  <a:srgbClr val="FFFFFF"/>
                </a:solidFill>
                <a:hlinkClick r:id="rId6"/>
              </a:rPr>
              <a:t>Privacy</a:t>
            </a:r>
            <a:r>
              <a:rPr lang="en-US" sz="2400" dirty="0" smtClean="0">
                <a:solidFill>
                  <a:srgbClr val="FFFFFF"/>
                </a:solidFill>
              </a:rPr>
              <a:t>, David </a:t>
            </a:r>
            <a:r>
              <a:rPr lang="en-US" sz="2400" dirty="0" err="1" smtClean="0">
                <a:solidFill>
                  <a:srgbClr val="FFFFFF"/>
                </a:solidFill>
              </a:rPr>
              <a:t>Chaum</a:t>
            </a:r>
            <a:endParaRPr lang="en-US" sz="2400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</a:rPr>
              <a:t>1992 - </a:t>
            </a:r>
            <a:r>
              <a:rPr lang="en-US" sz="2400" dirty="0">
                <a:solidFill>
                  <a:srgbClr val="FFFFFF"/>
                </a:solidFill>
                <a:hlinkClick r:id="rId7"/>
              </a:rPr>
              <a:t>The Crypto Anarchist Manifesto</a:t>
            </a:r>
            <a:r>
              <a:rPr lang="en-US" sz="2400" dirty="0">
                <a:solidFill>
                  <a:srgbClr val="FFFFFF"/>
                </a:solidFill>
              </a:rPr>
              <a:t>, Tim May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</a:rPr>
              <a:t>1993 - </a:t>
            </a:r>
            <a:r>
              <a:rPr lang="en-US" sz="2400" dirty="0">
                <a:solidFill>
                  <a:srgbClr val="FFFFFF"/>
                </a:solidFill>
                <a:hlinkClick r:id="rId8"/>
              </a:rPr>
              <a:t>A Cypherpunk's Manifesto</a:t>
            </a:r>
            <a:r>
              <a:rPr lang="en-US" sz="2400" dirty="0">
                <a:solidFill>
                  <a:srgbClr val="FFFFFF"/>
                </a:solidFill>
              </a:rPr>
              <a:t>, Eric Hughes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</a:rPr>
              <a:t>1993 - </a:t>
            </a:r>
            <a:r>
              <a:rPr lang="en-US" sz="2400" dirty="0">
                <a:solidFill>
                  <a:srgbClr val="FFFFFF"/>
                </a:solidFill>
                <a:hlinkClick r:id="rId9"/>
              </a:rPr>
              <a:t>Crypto Rebels</a:t>
            </a:r>
            <a:r>
              <a:rPr lang="en-US" sz="2400" dirty="0">
                <a:solidFill>
                  <a:srgbClr val="FFFFFF"/>
                </a:solidFill>
              </a:rPr>
              <a:t>, </a:t>
            </a:r>
            <a:r>
              <a:rPr lang="en-US" sz="2400" dirty="0" smtClean="0">
                <a:solidFill>
                  <a:srgbClr val="FFFFFF"/>
                </a:solidFill>
              </a:rPr>
              <a:t>Wired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rgbClr val="FFFFFF"/>
                </a:solidFill>
              </a:rPr>
              <a:t>2009 </a:t>
            </a:r>
            <a:r>
              <a:rPr lang="en-US" sz="2400" dirty="0">
                <a:solidFill>
                  <a:srgbClr val="FFFFFF"/>
                </a:solidFill>
              </a:rPr>
              <a:t>- </a:t>
            </a:r>
            <a:r>
              <a:rPr lang="en-US" sz="2400" dirty="0">
                <a:solidFill>
                  <a:srgbClr val="FFFFFF"/>
                </a:solidFill>
                <a:hlinkClick r:id="rId10"/>
              </a:rPr>
              <a:t>Bitcoin: A Peer-to-Peer Electronic Cash </a:t>
            </a:r>
            <a:r>
              <a:rPr lang="en-US" sz="2400" dirty="0" smtClean="0">
                <a:solidFill>
                  <a:srgbClr val="FFFFFF"/>
                </a:solidFill>
                <a:hlinkClick r:id="rId10"/>
              </a:rPr>
              <a:t>System</a:t>
            </a:r>
            <a:r>
              <a:rPr lang="en-US" sz="2400" dirty="0" smtClean="0">
                <a:solidFill>
                  <a:srgbClr val="FFFFFF"/>
                </a:solidFill>
              </a:rPr>
              <a:t>, Satoshi </a:t>
            </a:r>
            <a:r>
              <a:rPr lang="en-US" sz="2400" dirty="0" err="1" smtClean="0">
                <a:solidFill>
                  <a:srgbClr val="FFFFFF"/>
                </a:solidFill>
              </a:rPr>
              <a:t>Nakomura</a:t>
            </a:r>
            <a:endParaRPr lang="en-US" sz="2400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</a:rPr>
              <a:t>2017 - </a:t>
            </a:r>
            <a:r>
              <a:rPr lang="en-US" sz="2400" dirty="0">
                <a:hlinkClick r:id="rId11"/>
              </a:rPr>
              <a:t>Crypto Wars </a:t>
            </a:r>
            <a:r>
              <a:rPr lang="en-US" sz="2400" dirty="0" smtClean="0">
                <a:hlinkClick r:id="rId11"/>
              </a:rPr>
              <a:t>Timeline</a:t>
            </a:r>
            <a:r>
              <a:rPr lang="en-US" sz="2400" dirty="0" smtClean="0"/>
              <a:t> </a:t>
            </a:r>
            <a:r>
              <a:rPr lang="en-US" sz="2400" dirty="0">
                <a:solidFill>
                  <a:schemeClr val="bg1"/>
                </a:solidFill>
              </a:rPr>
              <a:t>Daily Dot</a:t>
            </a:r>
            <a:endParaRPr lang="en-US" sz="2400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</a:rPr>
              <a:t>2017 - </a:t>
            </a:r>
            <a:r>
              <a:rPr lang="en-US" sz="2400" dirty="0">
                <a:solidFill>
                  <a:srgbClr val="FFFFFF"/>
                </a:solidFill>
                <a:hlinkClick r:id="rId12" action="ppaction://hlinkfile"/>
              </a:rPr>
              <a:t>DAOs, Democracy and Governance</a:t>
            </a:r>
            <a:r>
              <a:rPr lang="en-US" sz="2400" dirty="0">
                <a:solidFill>
                  <a:srgbClr val="FFFFFF"/>
                </a:solidFill>
              </a:rPr>
              <a:t>, Ralph </a:t>
            </a:r>
            <a:r>
              <a:rPr lang="en-US" sz="2400" dirty="0" err="1" smtClean="0">
                <a:solidFill>
                  <a:srgbClr val="FFFFFF"/>
                </a:solidFill>
              </a:rPr>
              <a:t>Merkle</a:t>
            </a:r>
            <a:endParaRPr lang="en-US" sz="2400" dirty="0">
              <a:solidFill>
                <a:srgbClr val="FFFFFF"/>
              </a:solidFill>
            </a:endParaRP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33129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105183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113" y="21979"/>
            <a:ext cx="3417213" cy="1143000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Crypto Wars</a:t>
            </a:r>
            <a:endParaRPr 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3433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11876</TotalTime>
  <Words>465</Words>
  <Application>Microsoft Macintosh PowerPoint</Application>
  <PresentationFormat>On-screen Show (4:3)</PresentationFormat>
  <Paragraphs>55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Cryptography</vt:lpstr>
      <vt:lpstr>Rotor Machines</vt:lpstr>
      <vt:lpstr>SIGSALY</vt:lpstr>
      <vt:lpstr>COMSEC</vt:lpstr>
      <vt:lpstr>Contemporary  Cryptographic Protocols</vt:lpstr>
      <vt:lpstr>More Contemporary  Cryptographic Protocols</vt:lpstr>
      <vt:lpstr>Contemporary Cryptoanalysis</vt:lpstr>
      <vt:lpstr>Cypherpunks Write Code.</vt:lpstr>
      <vt:lpstr>Crypto Wars</vt:lpstr>
      <vt:lpstr>US Export Controls Today</vt:lpstr>
      <vt:lpstr>Contemporary Cryptoanalysis</vt:lpstr>
      <vt:lpstr>Crypto Currencies and  Distributed Autonomous Organizations (DAO)</vt:lpstr>
      <vt:lpstr>Post-Quantum Cryptography</vt:lpstr>
      <vt:lpstr>Python References</vt:lpstr>
      <vt:lpstr>References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Lambert</dc:creator>
  <cp:lastModifiedBy>Paul Lambert</cp:lastModifiedBy>
  <cp:revision>60</cp:revision>
  <dcterms:created xsi:type="dcterms:W3CDTF">2017-07-28T18:02:06Z</dcterms:created>
  <dcterms:modified xsi:type="dcterms:W3CDTF">2017-09-04T02:09:01Z</dcterms:modified>
</cp:coreProperties>
</file>